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hGHjrrjn4yMOKVgThBYudYVQMOg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61454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9148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1260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3136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63145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1023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7724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4608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7546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385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e de titr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7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7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9" name="Google Shape;59;p7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7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" name="Google Shape;66;p7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7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7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2" name="Google Shape;72;p7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4" name="Google Shape;74;p7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7" name="Google Shape;77;p7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7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7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7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4" name="Google Shape;84;p7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7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7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7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3" name="Google Shape;93;p7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7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Google Shape;96;p7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8" name="Google Shape;98;p7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1" name="Google Shape;101;p7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7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7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7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0" name="Google Shape;110;p7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2" name="Google Shape;112;p7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7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7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5" name="Google Shape;115;p7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7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7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panoramique avec légende">
  <p:cSld name="Image panoramique avec légende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6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6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légende">
  <p:cSld name="Titre et légende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7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9" name="Google Shape;179;p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tion avec légende">
  <p:cSld name="Citation avec légende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  <p:sp>
        <p:nvSpPr>
          <p:cNvPr id="189" name="Google Shape;189;p18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GB" sz="8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90" name="Google Shape;190;p18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GB" sz="8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rte nom">
  <p:cSld name="Carte n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 colonnes">
  <p:cSld name="3 colonnes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0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0" name="Google Shape;200;p20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p20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4" name="Google Shape;204;p20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5" name="Google Shape;205;p2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 colonnes d’image">
  <p:cSld name="3 colonnes d’imag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1" name="Google Shape;211;p21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12" name="Google Shape;212;p21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3" name="Google Shape;213;p21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4" name="Google Shape;214;p21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7" name="Google Shape;217;p21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texte vertical" type="vertTx">
  <p:cSld name="VERTICAL_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vertical et texte" type="vertTitleAndTx">
  <p:cSld name="VERTICAL_TITLE_AND_VERTICAL_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body" idx="1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type="obj">
  <p:cSld name="OBJEC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de section" type="secHead">
  <p:cSld name="SECTION_HEADER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9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 type="twoObj">
  <p:cSld name="TWO_OBJECT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0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 type="twoTxTwoObj">
  <p:cSld name="TWO_OBJECTS_WITH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1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0" name="Google Shape;140;p11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1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seul" type="titleOnly">
  <p:cSld name="TITLE_ONLY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 type="objTx">
  <p:cSld name="OBJECT_WITH_CAPTION_TEXT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59" name="Google Shape;159;p1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 type="picTx">
  <p:cSld name="PICTURE_WITH_CAPTIO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5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5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32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165" name="Google Shape;165;p15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6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6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oogle Shape;12;p6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6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6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6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6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6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6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6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0" name="Google Shape;20;p6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6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6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6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" name="Google Shape;24;p6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5" name="Google Shape;25;p6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6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6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Google Shape;28;p6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6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6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6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6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6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6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6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" name="Google Shape;36;p6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6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6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" name="Google Shape;39;p6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" name="Google Shape;40;p6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6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Google Shape;42;p6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6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6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6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6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6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6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" name="Google Shape;49;p6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6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searchsqlserver.techtarget.com/definition/SQL" TargetMode="External"/><Relationship Id="rId4" Type="http://schemas.openxmlformats.org/officeDocument/2006/relationships/hyperlink" Target="https://searchdatamanagement.techtarget.com/definition/relational-databas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hyperlink" Target="https://www.mysql.com/customers/industry/" TargetMode="External"/><Relationship Id="rId4" Type="http://schemas.openxmlformats.org/officeDocument/2006/relationships/hyperlink" Target="https://www.talend.com/resources/business-intelligence-data-analytic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postgresql.org/docs/current/xplang.html" TargetMode="External"/><Relationship Id="rId5" Type="http://schemas.openxmlformats.org/officeDocument/2006/relationships/hyperlink" Target="https://www.postgresql.org/about/license/" TargetMode="External"/><Relationship Id="rId4" Type="http://schemas.openxmlformats.org/officeDocument/2006/relationships/hyperlink" Target="https://www.postgresql.org/about/featurematrix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3000"/>
          </a:blip>
          <a:stretch>
            <a:fillRect/>
          </a:stretch>
        </a:blip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"/>
          <p:cNvSpPr txBox="1"/>
          <p:nvPr/>
        </p:nvSpPr>
        <p:spPr>
          <a:xfrm>
            <a:off x="2616590" y="2264899"/>
            <a:ext cx="8342142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 i="0" u="none" strike="noStrike" cap="none" dirty="0">
                <a:solidFill>
                  <a:srgbClr val="00206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Checkpoint :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i="0" u="sng" strike="noStrike" dirty="0">
                <a:solidFill>
                  <a:srgbClr val="FF0000"/>
                </a:solidFill>
                <a:sym typeface="Arial"/>
              </a:rPr>
              <a:t>Introduction to Databases</a:t>
            </a:r>
            <a:endParaRPr sz="4800" b="1" dirty="0">
              <a:solidFill>
                <a:srgbClr val="FF00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39" name="Google Shape;239;p1"/>
          <p:cNvSpPr txBox="1"/>
          <p:nvPr/>
        </p:nvSpPr>
        <p:spPr>
          <a:xfrm>
            <a:off x="2304756" y="6060830"/>
            <a:ext cx="64008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00206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Rimel Jabnoun</a:t>
            </a:r>
            <a:endParaRPr sz="2000" b="1">
              <a:solidFill>
                <a:srgbClr val="00206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40" name="Google Shape;240;p1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10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1693425-7DF5-4EAE-8F49-CF755E071D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282" b="24484"/>
          <a:stretch/>
        </p:blipFill>
        <p:spPr>
          <a:xfrm>
            <a:off x="2051250" y="77799"/>
            <a:ext cx="9439422" cy="670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98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11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DE15D894-495B-43EC-BF83-01B32F825E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5692" b="1943"/>
          <a:stretch/>
        </p:blipFill>
        <p:spPr>
          <a:xfrm>
            <a:off x="3221501" y="436098"/>
            <a:ext cx="6780628" cy="590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520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12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BD306E9D-0CF4-4058-BC7B-3F6BF93D2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094616"/>
              </p:ext>
            </p:extLst>
          </p:nvPr>
        </p:nvGraphicFramePr>
        <p:xfrm>
          <a:off x="1395334" y="555673"/>
          <a:ext cx="10095337" cy="6302327"/>
        </p:xfrm>
        <a:graphic>
          <a:graphicData uri="http://schemas.openxmlformats.org/drawingml/2006/table">
            <a:tbl>
              <a:tblPr/>
              <a:tblGrid>
                <a:gridCol w="3030170">
                  <a:extLst>
                    <a:ext uri="{9D8B030D-6E8A-4147-A177-3AD203B41FA5}">
                      <a16:colId xmlns:a16="http://schemas.microsoft.com/office/drawing/2014/main" val="2541139295"/>
                    </a:ext>
                  </a:extLst>
                </a:gridCol>
                <a:gridCol w="3508674">
                  <a:extLst>
                    <a:ext uri="{9D8B030D-6E8A-4147-A177-3AD203B41FA5}">
                      <a16:colId xmlns:a16="http://schemas.microsoft.com/office/drawing/2014/main" val="1913496787"/>
                    </a:ext>
                  </a:extLst>
                </a:gridCol>
                <a:gridCol w="3556493">
                  <a:extLst>
                    <a:ext uri="{9D8B030D-6E8A-4147-A177-3AD203B41FA5}">
                      <a16:colId xmlns:a16="http://schemas.microsoft.com/office/drawing/2014/main" val="430821360"/>
                    </a:ext>
                  </a:extLst>
                </a:gridCol>
              </a:tblGrid>
              <a:tr h="561607">
                <a:tc>
                  <a:txBody>
                    <a:bodyPr/>
                    <a:lstStyle/>
                    <a:p>
                      <a:pPr latinLnBrk="0"/>
                      <a:br>
                        <a:rPr lang="en-GB" sz="1200" b="1" dirty="0">
                          <a:effectLst/>
                        </a:rPr>
                      </a:br>
                      <a:endParaRPr lang="en-GB" sz="1200" b="1" dirty="0">
                        <a:effectLst/>
                      </a:endParaRPr>
                    </a:p>
                  </a:txBody>
                  <a:tcPr marL="134257" marR="134257" marT="53703" marB="537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FFC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/>
                      <a:r>
                        <a:rPr lang="en-GB" sz="1200" b="1" dirty="0">
                          <a:effectLst/>
                        </a:rPr>
                        <a:t>PostgreSQL</a:t>
                      </a:r>
                    </a:p>
                  </a:txBody>
                  <a:tcPr marL="134257" marR="134257" marT="53703" marB="5370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FFC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1" dirty="0">
                          <a:effectLst/>
                        </a:rPr>
                        <a:t>MySQL</a:t>
                      </a:r>
                    </a:p>
                  </a:txBody>
                  <a:tcPr marL="42962" marR="42962" marT="21481" marB="21481" anchor="ctr">
                    <a:lnL>
                      <a:noFill/>
                    </a:lnL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1339257"/>
                  </a:ext>
                </a:extLst>
              </a:tr>
              <a:tr h="722425"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b="1">
                          <a:effectLst/>
                        </a:rPr>
                        <a:t>Architecture</a:t>
                      </a:r>
                      <a:endParaRPr lang="en-GB" sz="1200">
                        <a:effectLst/>
                      </a:endParaRPr>
                    </a:p>
                  </a:txBody>
                  <a:tcPr marL="134257" marR="134257" marT="67129" marB="44752" anchor="ctr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FFC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Extensible object-relational database management system; </a:t>
                      </a:r>
                      <a:r>
                        <a:rPr lang="en-GB" sz="1200" dirty="0" err="1">
                          <a:effectLst/>
                        </a:rPr>
                        <a:t>multiprocess</a:t>
                      </a:r>
                      <a:endParaRPr lang="en-GB" sz="1200" dirty="0">
                        <a:effectLst/>
                      </a:endParaRPr>
                    </a:p>
                  </a:txBody>
                  <a:tcPr marL="134257" marR="134257" marT="67129" marB="44752" anchor="ctr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solidFill>
                        <a:srgbClr val="FFC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Relational database management system; single process</a:t>
                      </a:r>
                    </a:p>
                  </a:txBody>
                  <a:tcPr marL="134257" marR="134257" marT="67129" marB="44752" anchor="ctr">
                    <a:lnL>
                      <a:noFill/>
                    </a:lnL>
                    <a:lnR>
                      <a:noFill/>
                    </a:lnR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810588"/>
                  </a:ext>
                </a:extLst>
              </a:tr>
              <a:tr h="683249"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b="1">
                          <a:effectLst/>
                        </a:rPr>
                        <a:t>Performance</a:t>
                      </a:r>
                      <a:endParaRPr lang="en-GB" sz="1200">
                        <a:effectLst/>
                      </a:endParaRP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High-performance in situations requiring high read and write speeds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High-performance in web-based applications and situations requiring high read speeds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1446724"/>
                  </a:ext>
                </a:extLst>
              </a:tr>
              <a:tr h="530263"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b="1" dirty="0">
                          <a:effectLst/>
                        </a:rPr>
                        <a:t>ACID compliance</a:t>
                      </a:r>
                      <a:endParaRPr lang="en-GB" sz="1200" dirty="0">
                        <a:effectLst/>
                      </a:endParaRP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ACID compliant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Only certain storage engines are ACID-compliant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2094881"/>
                  </a:ext>
                </a:extLst>
              </a:tr>
              <a:tr h="343486"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b="1" dirty="0">
                          <a:effectLst/>
                        </a:rPr>
                        <a:t>Security</a:t>
                      </a:r>
                      <a:endParaRPr lang="en-GB" sz="1200" dirty="0">
                        <a:effectLst/>
                      </a:endParaRP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Native SSL support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TLS support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4991774"/>
                  </a:ext>
                </a:extLst>
              </a:tr>
              <a:tr h="530263"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b="1">
                          <a:effectLst/>
                        </a:rPr>
                        <a:t>SQL:2016 conformance</a:t>
                      </a:r>
                      <a:endParaRPr lang="en-GB" sz="1200">
                        <a:effectLst/>
                      </a:endParaRP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Largely SQL-conformant; meets 160 out of 179 mandatory features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Partially SQL-conformant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940302"/>
                  </a:ext>
                </a:extLst>
              </a:tr>
              <a:tr h="858761"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b="1">
                          <a:effectLst/>
                        </a:rPr>
                        <a:t>Programming language support</a:t>
                      </a:r>
                      <a:endParaRPr lang="en-GB" sz="1200">
                        <a:effectLst/>
                      </a:endParaRP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Written in C; supports C/C++, Python, JavaScript, R, Delphi, Java, </a:t>
                      </a:r>
                      <a:r>
                        <a:rPr lang="en-GB" sz="1200" dirty="0" err="1">
                          <a:effectLst/>
                        </a:rPr>
                        <a:t>Tcl</a:t>
                      </a:r>
                      <a:r>
                        <a:rPr lang="en-GB" sz="1200" dirty="0">
                          <a:effectLst/>
                        </a:rPr>
                        <a:t>, Go, Lisp, Erlang, and </a:t>
                      </a:r>
                      <a:r>
                        <a:rPr lang="en-GB" sz="1200" dirty="0" err="1">
                          <a:effectLst/>
                        </a:rPr>
                        <a:t>.Net</a:t>
                      </a:r>
                      <a:endParaRPr lang="en-GB" sz="1200" dirty="0">
                        <a:effectLst/>
                      </a:endParaRP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Written in C and C++; supports C/C++, R, Delphi, Java, Go, Lisp, Erlang, PHP, Perl, and Node.js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783672"/>
                  </a:ext>
                </a:extLst>
              </a:tr>
              <a:tr h="530263"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b="1">
                          <a:effectLst/>
                        </a:rPr>
                        <a:t>Replication</a:t>
                      </a:r>
                      <a:endParaRPr lang="en-GB" sz="1200">
                        <a:effectLst/>
                      </a:endParaRP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Asynchronous, cascade, and synchronous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Asynchronous, synchronous, and semi-synchronous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016399"/>
                  </a:ext>
                </a:extLst>
              </a:tr>
              <a:tr h="683249"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b="1">
                          <a:effectLst/>
                        </a:rPr>
                        <a:t>Fault tolerance</a:t>
                      </a:r>
                      <a:endParaRPr lang="en-GB" sz="1200">
                        <a:effectLst/>
                      </a:endParaRP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Master-slave configurations, synchronous replication, and clustering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Master-slave configurations and clustering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4118931"/>
                  </a:ext>
                </a:extLst>
              </a:tr>
              <a:tr h="858761"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b="1">
                          <a:effectLst/>
                        </a:rPr>
                        <a:t>Community support</a:t>
                      </a:r>
                      <a:endParaRPr lang="en-GB" sz="1200">
                        <a:effectLst/>
                      </a:endParaRP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FE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Active, open source community with access to free resources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0"/>
                      <a:r>
                        <a:rPr lang="en-GB" sz="1200" dirty="0">
                          <a:effectLst/>
                        </a:rPr>
                        <a:t>Vendor-backed community with access to free resources; additional support offered with paid versions</a:t>
                      </a:r>
                    </a:p>
                  </a:txBody>
                  <a:tcPr marL="134257" marR="134257" marT="44752" marB="4475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2E2E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4383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4500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/>
          <p:nvPr/>
        </p:nvSpPr>
        <p:spPr>
          <a:xfrm>
            <a:off x="2298088" y="160684"/>
            <a:ext cx="75958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GB" sz="2800" b="1" i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GB" sz="2800" b="1" i="1" u="sng" dirty="0">
                <a:solidFill>
                  <a:srgbClr val="FF0000"/>
                </a:solidFill>
              </a:rPr>
              <a:t>) </a:t>
            </a:r>
            <a:r>
              <a:rPr lang="en-GB" sz="2800" b="1" i="1" u="sng" spc="300" dirty="0">
                <a:solidFill>
                  <a:srgbClr val="FF0000"/>
                </a:solidFill>
              </a:rPr>
              <a:t>What is RDBMS</a:t>
            </a:r>
            <a:r>
              <a:rPr lang="en-GB" sz="2800" b="1" i="0" dirty="0">
                <a:solidFill>
                  <a:srgbClr val="FF0000"/>
                </a:solidFill>
                <a:sym typeface="Arial"/>
              </a:rPr>
              <a:t>?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2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CA76D2E-9619-4391-BD2C-98456966F3D4}"/>
              </a:ext>
            </a:extLst>
          </p:cNvPr>
          <p:cNvSpPr txBox="1"/>
          <p:nvPr/>
        </p:nvSpPr>
        <p:spPr>
          <a:xfrm>
            <a:off x="1969478" y="915214"/>
            <a:ext cx="91017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An RDBMS is simply the set of software tools used to actually </a:t>
            </a: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implement, manage,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and </a:t>
            </a: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query 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such a database or </a:t>
            </a:r>
            <a:r>
              <a:rPr lang="en-GB" b="1" i="0" dirty="0">
                <a:solidFill>
                  <a:schemeClr val="tx1"/>
                </a:solidFill>
                <a:effectLst/>
                <a:latin typeface="+mn-lt"/>
              </a:rPr>
              <a:t>otherwise interact </a:t>
            </a:r>
            <a:r>
              <a:rPr lang="en-GB" b="0" i="0" dirty="0">
                <a:solidFill>
                  <a:schemeClr val="tx1"/>
                </a:solidFill>
                <a:effectLst/>
                <a:latin typeface="+mn-lt"/>
              </a:rPr>
              <a:t>with a </a:t>
            </a:r>
            <a:r>
              <a:rPr lang="en-GB" b="0" i="0" u="sng" dirty="0">
                <a:solidFill>
                  <a:schemeClr val="tx1"/>
                </a:solidFill>
                <a:effectLst/>
                <a:latin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relational database</a:t>
            </a:r>
            <a:r>
              <a:rPr lang="en-GB" b="0" i="0" dirty="0">
                <a:solidFill>
                  <a:schemeClr val="tx1"/>
                </a:solidFill>
                <a:effectLst/>
                <a:latin typeface="+mn-lt"/>
              </a:rPr>
              <a:t>.</a:t>
            </a:r>
            <a:endParaRPr lang="en-GB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  <a:p>
            <a:endParaRPr lang="en-GB" dirty="0">
              <a:solidFill>
                <a:srgbClr val="6C6C6C"/>
              </a:solidFill>
              <a:latin typeface="+mn-lt"/>
            </a:endParaRPr>
          </a:p>
          <a:p>
            <a:r>
              <a:rPr lang="en-GB" b="0" i="0" dirty="0" err="1">
                <a:solidFill>
                  <a:schemeClr val="tx1"/>
                </a:solidFill>
                <a:effectLst/>
                <a:latin typeface="+mn-lt"/>
              </a:rPr>
              <a:t>RDBMSes</a:t>
            </a:r>
            <a:r>
              <a:rPr lang="en-GB" b="0" i="0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en-GB" b="1" i="0" dirty="0">
                <a:solidFill>
                  <a:schemeClr val="tx1"/>
                </a:solidFill>
                <a:effectLst/>
                <a:latin typeface="+mn-lt"/>
              </a:rPr>
              <a:t>store</a:t>
            </a:r>
            <a:r>
              <a:rPr lang="en-GB" b="0" i="0" dirty="0">
                <a:solidFill>
                  <a:schemeClr val="tx1"/>
                </a:solidFill>
                <a:effectLst/>
                <a:latin typeface="+mn-lt"/>
              </a:rPr>
              <a:t> data in the form of tables, with most commercial relational database management systems using </a:t>
            </a:r>
            <a:r>
              <a:rPr lang="en-GB" b="0" i="0" u="sng" dirty="0">
                <a:solidFill>
                  <a:schemeClr val="tx1"/>
                </a:solidFill>
                <a:effectLst/>
                <a:latin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Structured Query Language</a:t>
            </a:r>
            <a:r>
              <a:rPr lang="en-GB" b="0" i="0" dirty="0">
                <a:solidFill>
                  <a:schemeClr val="tx1"/>
                </a:solidFill>
                <a:effectLst/>
                <a:latin typeface="+mn-lt"/>
              </a:rPr>
              <a:t> (</a:t>
            </a:r>
            <a:r>
              <a:rPr lang="en-GB" b="0" i="0" u="none" strike="noStrike" dirty="0">
                <a:solidFill>
                  <a:schemeClr val="tx1"/>
                </a:solidFill>
                <a:effectLst/>
                <a:latin typeface="+mn-lt"/>
              </a:rPr>
              <a:t>SQL</a:t>
            </a:r>
            <a:r>
              <a:rPr lang="en-GB" b="0" i="0" dirty="0">
                <a:solidFill>
                  <a:schemeClr val="tx1"/>
                </a:solidFill>
                <a:effectLst/>
                <a:latin typeface="+mn-lt"/>
              </a:rPr>
              <a:t>) to access the database. </a:t>
            </a:r>
          </a:p>
          <a:p>
            <a:endParaRPr lang="en-GB" dirty="0">
              <a:solidFill>
                <a:schemeClr val="tx1"/>
              </a:solidFill>
              <a:latin typeface="+mn-lt"/>
            </a:endParaRPr>
          </a:p>
          <a:p>
            <a:r>
              <a:rPr lang="en-GB" dirty="0">
                <a:solidFill>
                  <a:schemeClr val="tx1"/>
                </a:solidFill>
                <a:latin typeface="+mn-lt"/>
              </a:rPr>
              <a:t>It provides a dependable method of storing and retrieving large amounts of data while offering a combination of system performance and ease of implementation.</a:t>
            </a:r>
            <a:endParaRPr lang="en-US" dirty="0">
              <a:solidFill>
                <a:schemeClr val="tx1"/>
              </a:solidFill>
              <a:latin typeface="+mn-lt"/>
            </a:endParaRPr>
          </a:p>
          <a:p>
            <a:endParaRPr lang="en-GB" dirty="0">
              <a:solidFill>
                <a:schemeClr val="tx1"/>
              </a:solidFill>
              <a:latin typeface="+mn-lt"/>
            </a:endParaRPr>
          </a:p>
          <a:p>
            <a:r>
              <a:rPr lang="en-GB" dirty="0">
                <a:solidFill>
                  <a:schemeClr val="tx1"/>
                </a:solidFill>
                <a:latin typeface="+mn-lt"/>
              </a:rPr>
              <a:t>In this presentation we are going to discover 3 </a:t>
            </a:r>
            <a:r>
              <a:rPr lang="en-GB" i="0" dirty="0">
                <a:solidFill>
                  <a:schemeClr val="tx1"/>
                </a:solidFill>
                <a:effectLst/>
                <a:latin typeface="+mn-lt"/>
              </a:rPr>
              <a:t>RDBMS </a:t>
            </a:r>
            <a:r>
              <a:rPr lang="en-GB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n-GB" b="0" i="0" dirty="0">
                <a:solidFill>
                  <a:srgbClr val="002060"/>
                </a:solidFill>
                <a:effectLst/>
                <a:latin typeface="Montserrat" panose="00000500000000000000" pitchFamily="50" charset="0"/>
              </a:rPr>
              <a:t>MySQL, PostgreSQL and SQL SERVER .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C0FE9B2-9EBD-4BD0-9CCB-661FB40A49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3941"/>
          <a:stretch/>
        </p:blipFill>
        <p:spPr>
          <a:xfrm>
            <a:off x="0" y="4233472"/>
            <a:ext cx="5548978" cy="262452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058CB49-552B-4C71-B178-724BD3369C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615" t="4095" r="5752" b="32513"/>
          <a:stretch/>
        </p:blipFill>
        <p:spPr>
          <a:xfrm>
            <a:off x="5898614" y="3250989"/>
            <a:ext cx="6293386" cy="27830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/>
          <p:nvPr/>
        </p:nvSpPr>
        <p:spPr>
          <a:xfrm>
            <a:off x="2298088" y="245092"/>
            <a:ext cx="75958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GB" sz="2800" b="1" i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GB" sz="2800" b="1" i="1" u="sng" dirty="0">
                <a:solidFill>
                  <a:srgbClr val="FF0000"/>
                </a:solidFill>
              </a:rPr>
              <a:t>) </a:t>
            </a:r>
            <a:r>
              <a:rPr lang="en-GB" sz="2800" b="1" i="1" u="sng" spc="300" dirty="0">
                <a:solidFill>
                  <a:srgbClr val="FF0000"/>
                </a:solidFill>
              </a:rPr>
              <a:t>What is MySQL</a:t>
            </a:r>
            <a:r>
              <a:rPr lang="en-GB" sz="2800" b="1" i="0" dirty="0">
                <a:solidFill>
                  <a:srgbClr val="FF0000"/>
                </a:solidFill>
                <a:sym typeface="Arial"/>
              </a:rPr>
              <a:t>?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3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79B253B-7462-4872-B9D1-2745C65B6111}"/>
              </a:ext>
            </a:extLst>
          </p:cNvPr>
          <p:cNvSpPr txBox="1"/>
          <p:nvPr/>
        </p:nvSpPr>
        <p:spPr>
          <a:xfrm>
            <a:off x="1913206" y="1195755"/>
            <a:ext cx="974891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MySQL is a relational database management system (RDBMS) developed by Oracle that is based on structured query language (SQL).</a:t>
            </a:r>
          </a:p>
          <a:p>
            <a:endParaRPr lang="en-GB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+mn-lt"/>
            </a:endParaRPr>
          </a:p>
          <a:p>
            <a:r>
              <a:rPr lang="en-GB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MySQL is integral to many of the most popular software stacks for building and maintaining everything from customer-facing web applications to powerful, </a:t>
            </a:r>
            <a:r>
              <a:rPr lang="en-GB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data-driven B2B services</a:t>
            </a:r>
            <a:r>
              <a:rPr lang="en-GB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.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  <a:p>
            <a:r>
              <a:rPr lang="en-GB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In this model, tables consist of rows and columns, and relationships between data elements all follow a strict logical structure. </a:t>
            </a:r>
            <a:endParaRPr lang="en-GB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+mn-lt"/>
            </a:endParaRPr>
          </a:p>
          <a:p>
            <a:r>
              <a:rPr lang="en-GB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Its open-source nature, stability, and rich feature set, paired with ongoing development and support from Oracle, have meant that internet-critical organizations such as Facebook, Flickr, Twitter, Wikipedia, and YouTube </a:t>
            </a:r>
            <a:r>
              <a:rPr lang="en-GB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 employ MySQL backends</a:t>
            </a:r>
            <a:r>
              <a:rPr lang="en-GB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.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pic>
        <p:nvPicPr>
          <p:cNvPr id="1026" name="Picture 2" descr="MySQL — Wikipédia">
            <a:extLst>
              <a:ext uri="{FF2B5EF4-FFF2-40B4-BE49-F238E27FC236}">
                <a16:creationId xmlns:a16="http://schemas.microsoft.com/office/drawing/2014/main" id="{71E1CD99-AEBB-46E1-9A83-C4F3091C54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0714" y="3775921"/>
            <a:ext cx="5063197" cy="2620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344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/>
          <p:nvPr/>
        </p:nvSpPr>
        <p:spPr>
          <a:xfrm>
            <a:off x="2298088" y="245092"/>
            <a:ext cx="75958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GB" sz="2800" b="1" i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-GB" sz="2800" b="1" i="1" u="sng" dirty="0">
                <a:solidFill>
                  <a:srgbClr val="FF0000"/>
                </a:solidFill>
              </a:rPr>
              <a:t>) </a:t>
            </a:r>
            <a:r>
              <a:rPr lang="en-GB" sz="2800" b="1" i="1" u="sng" spc="300" dirty="0">
                <a:solidFill>
                  <a:srgbClr val="FF0000"/>
                </a:solidFill>
              </a:rPr>
              <a:t>MySQL functionalities</a:t>
            </a:r>
            <a:r>
              <a:rPr lang="en-GB" sz="2800" b="1" i="0" dirty="0">
                <a:solidFill>
                  <a:srgbClr val="FF0000"/>
                </a:solidFill>
                <a:sym typeface="Arial"/>
              </a:rPr>
              <a:t>?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4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C801251-CC72-41AA-8DA5-5D0426CD89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64318" y="1046843"/>
            <a:ext cx="9792501" cy="581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58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/>
          <p:nvPr/>
        </p:nvSpPr>
        <p:spPr>
          <a:xfrm>
            <a:off x="2298088" y="245092"/>
            <a:ext cx="75958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GB" sz="2800" b="1" i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r>
              <a:rPr lang="en-GB" sz="2800" b="1" i="1" u="sng" dirty="0">
                <a:solidFill>
                  <a:srgbClr val="FF0000"/>
                </a:solidFill>
              </a:rPr>
              <a:t>) </a:t>
            </a:r>
            <a:r>
              <a:rPr lang="en-GB" sz="2800" b="1" i="1" u="sng" spc="300" dirty="0">
                <a:solidFill>
                  <a:srgbClr val="FF0000"/>
                </a:solidFill>
              </a:rPr>
              <a:t>What is PostgreSQL </a:t>
            </a:r>
            <a:r>
              <a:rPr lang="en-GB" sz="2800" b="1" i="0" dirty="0">
                <a:solidFill>
                  <a:srgbClr val="FF0000"/>
                </a:solidFill>
                <a:sym typeface="Arial"/>
              </a:rPr>
              <a:t>?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5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DEFC39DD-439E-4B44-B39A-001056422216}"/>
              </a:ext>
            </a:extLst>
          </p:cNvPr>
          <p:cNvSpPr txBox="1"/>
          <p:nvPr/>
        </p:nvSpPr>
        <p:spPr>
          <a:xfrm>
            <a:off x="2218736" y="1195118"/>
            <a:ext cx="877318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PostgreSQL is a powerful, open source </a:t>
            </a:r>
            <a:r>
              <a:rPr lang="en-GB" b="1" dirty="0"/>
              <a:t>object-relational database system </a:t>
            </a:r>
            <a:r>
              <a:rPr lang="en-GB" dirty="0"/>
              <a:t>that uses and extends the </a:t>
            </a:r>
            <a:r>
              <a:rPr lang="en-GB" b="1" dirty="0"/>
              <a:t>SQL </a:t>
            </a:r>
            <a:r>
              <a:rPr lang="en-GB" dirty="0"/>
              <a:t>language combined with many features that safely store and scale the most complicated data workloads.</a:t>
            </a:r>
          </a:p>
          <a:p>
            <a:endParaRPr lang="en-GB" dirty="0"/>
          </a:p>
          <a:p>
            <a:r>
              <a:rPr lang="en-GB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PostgreSQL comes with </a:t>
            </a:r>
            <a:r>
              <a:rPr lang="en-GB" b="1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many features</a:t>
            </a:r>
            <a:r>
              <a:rPr lang="en-GB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 aimed to help developers build applications, administrators to protect data integrity and build fault-tolerant environments, and help you manage your data no matter how big or small the dataset. In addition to being </a:t>
            </a:r>
            <a:r>
              <a:rPr lang="en-GB" b="1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 and open source</a:t>
            </a:r>
            <a:r>
              <a:rPr lang="en-GB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, PostgreSQL is </a:t>
            </a:r>
            <a:r>
              <a:rPr lang="en-GB" b="1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n-lt"/>
              </a:rPr>
              <a:t>highly extensible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.</a:t>
            </a:r>
          </a:p>
          <a:p>
            <a:endParaRPr lang="en-GB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  <a:p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For example, you can define your own data types, build out custom functions, even write code from </a:t>
            </a:r>
            <a:r>
              <a:rPr lang="en-GB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different programming languages</a:t>
            </a:r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 without recompiling your database.</a:t>
            </a:r>
          </a:p>
          <a:p>
            <a:r>
              <a:rPr lang="en-GB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Used by organisation such as Skype, Yahoo, Myspace.</a:t>
            </a:r>
          </a:p>
          <a:p>
            <a:endParaRPr lang="en-GB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+mn-lt"/>
            </a:endParaRPr>
          </a:p>
          <a:p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7B3186E-7005-4F02-85A4-DE62F25E6F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7957" y="3872774"/>
            <a:ext cx="2302413" cy="237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/>
          <p:nvPr/>
        </p:nvSpPr>
        <p:spPr>
          <a:xfrm>
            <a:off x="2298088" y="245092"/>
            <a:ext cx="75958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GB" sz="2800" b="1" i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r>
              <a:rPr lang="en-GB" sz="2800" b="1" i="1" u="sng" dirty="0">
                <a:solidFill>
                  <a:srgbClr val="FF0000"/>
                </a:solidFill>
              </a:rPr>
              <a:t>) </a:t>
            </a:r>
            <a:r>
              <a:rPr lang="en-GB" sz="2800" b="1" i="1" u="sng" spc="300" dirty="0">
                <a:solidFill>
                  <a:srgbClr val="FF0000"/>
                </a:solidFill>
              </a:rPr>
              <a:t>PostgreSQL functionalities </a:t>
            </a:r>
            <a:r>
              <a:rPr lang="en-GB" sz="2800" b="1" i="0" dirty="0">
                <a:solidFill>
                  <a:srgbClr val="FF0000"/>
                </a:solidFill>
                <a:sym typeface="Arial"/>
              </a:rPr>
              <a:t>?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6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050" name="Picture 2" descr="Is PostgreSQL the future?. I have been working with the technology… | by  Jatin Gupta | Medium">
            <a:extLst>
              <a:ext uri="{FF2B5EF4-FFF2-40B4-BE49-F238E27FC236}">
                <a16:creationId xmlns:a16="http://schemas.microsoft.com/office/drawing/2014/main" id="{5C79BA04-0202-446D-B54C-8ADF566C6A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49"/>
          <a:stretch/>
        </p:blipFill>
        <p:spPr bwMode="auto">
          <a:xfrm>
            <a:off x="2208922" y="1001882"/>
            <a:ext cx="9191625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7530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/>
          <p:nvPr/>
        </p:nvSpPr>
        <p:spPr>
          <a:xfrm>
            <a:off x="2199614" y="-18659"/>
            <a:ext cx="75958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GB" sz="2800" b="1" i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r>
              <a:rPr lang="en-GB" sz="2800" b="1" i="1" u="sng" dirty="0">
                <a:solidFill>
                  <a:srgbClr val="FF0000"/>
                </a:solidFill>
              </a:rPr>
              <a:t>) What is </a:t>
            </a:r>
            <a:r>
              <a:rPr lang="en-GB" sz="2800" b="1" i="1" u="sng" spc="300" dirty="0">
                <a:solidFill>
                  <a:srgbClr val="FF0000"/>
                </a:solidFill>
              </a:rPr>
              <a:t>SQL SERVER </a:t>
            </a:r>
            <a:r>
              <a:rPr lang="en-GB" sz="2800" b="1" i="0" dirty="0">
                <a:solidFill>
                  <a:srgbClr val="FF0000"/>
                </a:solidFill>
                <a:sym typeface="Arial"/>
              </a:rPr>
              <a:t>?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7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DC2A63A-DD1B-45D9-B0C8-BD0CD65621EE}"/>
              </a:ext>
            </a:extLst>
          </p:cNvPr>
          <p:cNvSpPr txBox="1"/>
          <p:nvPr/>
        </p:nvSpPr>
        <p:spPr>
          <a:xfrm>
            <a:off x="1922585" y="612283"/>
            <a:ext cx="93077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SQL Server is a RDBMS, developed and marketed by Microsoft. SQL Server is built on top of SQL, a standard programming language for interacting with the relational databases. SQL server is tied to Transact-SQL, or T-SQL, the Microsoft’s implementation of SQL that adds a set of proprietary programming constructs.</a:t>
            </a:r>
          </a:p>
          <a:p>
            <a:r>
              <a:rPr lang="en-GB" dirty="0"/>
              <a:t>SQL Server consists of two main components:</a:t>
            </a:r>
          </a:p>
          <a:p>
            <a:r>
              <a:rPr lang="en-GB" dirty="0"/>
              <a:t>1) Database Engine: consists of a relational engine that processes queries and a storage engine that manages database files, pages, pages, index…</a:t>
            </a:r>
          </a:p>
          <a:p>
            <a:endParaRPr lang="en-GB" dirty="0"/>
          </a:p>
          <a:p>
            <a:r>
              <a:rPr lang="en-GB" dirty="0"/>
              <a:t>2) SQLOS: provides many </a:t>
            </a:r>
            <a:r>
              <a:rPr lang="en-GB" b="1" dirty="0"/>
              <a:t>o</a:t>
            </a:r>
            <a:r>
              <a:rPr lang="en-GB" dirty="0"/>
              <a:t>perating </a:t>
            </a:r>
            <a:r>
              <a:rPr lang="en-GB" b="1" dirty="0"/>
              <a:t>s</a:t>
            </a:r>
            <a:r>
              <a:rPr lang="en-GB" dirty="0"/>
              <a:t>ystem services such as memory and I/O management. Other services include exception handling and synchronization services.</a:t>
            </a:r>
            <a:endParaRPr lang="en-US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AB87D3C-5741-4884-80E5-9EE30A3035A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83"/>
          <a:stretch/>
        </p:blipFill>
        <p:spPr>
          <a:xfrm>
            <a:off x="2092790" y="2643608"/>
            <a:ext cx="9307757" cy="4239556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AFF69DD-0FB8-49ED-A0FF-5F94296F3B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206" y="2082845"/>
            <a:ext cx="1713124" cy="128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5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/>
          <p:nvPr/>
        </p:nvSpPr>
        <p:spPr>
          <a:xfrm>
            <a:off x="2298088" y="245092"/>
            <a:ext cx="75958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GB" sz="2800" b="1" i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r>
              <a:rPr lang="en-GB" sz="2800" b="1" i="1" u="sng" dirty="0">
                <a:solidFill>
                  <a:srgbClr val="FF0000"/>
                </a:solidFill>
              </a:rPr>
              <a:t>) </a:t>
            </a:r>
            <a:r>
              <a:rPr lang="en-GB" sz="2800" b="1" i="1" u="sng" spc="300" dirty="0">
                <a:solidFill>
                  <a:srgbClr val="FF0000"/>
                </a:solidFill>
              </a:rPr>
              <a:t>SQL SERVER functionalities </a:t>
            </a:r>
            <a:r>
              <a:rPr lang="en-GB" sz="2800" b="1" i="0" dirty="0">
                <a:solidFill>
                  <a:srgbClr val="FF0000"/>
                </a:solidFill>
                <a:sym typeface="Arial"/>
              </a:rPr>
              <a:t>?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8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3074" name="Picture 2" descr="SQL Server vs MySQL vs Postgresql: Which One Is the Best">
            <a:extLst>
              <a:ext uri="{FF2B5EF4-FFF2-40B4-BE49-F238E27FC236}">
                <a16:creationId xmlns:a16="http://schemas.microsoft.com/office/drawing/2014/main" id="{D5239B67-942D-444A-944B-3E9ED4B99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049" y="1020175"/>
            <a:ext cx="8778240" cy="5609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1188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0"/>
          </a:blip>
          <a:stretch>
            <a:fillRect/>
          </a:stretch>
        </a:blip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"/>
          <p:cNvSpPr txBox="1"/>
          <p:nvPr/>
        </p:nvSpPr>
        <p:spPr>
          <a:xfrm>
            <a:off x="2298088" y="245092"/>
            <a:ext cx="75958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GB" sz="2800" b="1" i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8) </a:t>
            </a:r>
            <a:r>
              <a:rPr lang="en-GB" sz="2800" b="1" i="1" u="sng" dirty="0" err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comparaison</a:t>
            </a:r>
            <a:r>
              <a:rPr lang="en-GB" sz="2800" b="1" i="1" u="sng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46" name="Google Shape;246;p2"/>
          <p:cNvSpPr txBox="1">
            <a:spLocks noGrp="1"/>
          </p:cNvSpPr>
          <p:nvPr>
            <p:ph type="sldNum" idx="12"/>
          </p:nvPr>
        </p:nvSpPr>
        <p:spPr>
          <a:xfrm>
            <a:off x="11071275" y="6212057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400" b="1">
                <a:solidFill>
                  <a:srgbClr val="4E5F74"/>
                </a:solidFill>
              </a:rPr>
              <a:t>9</a:t>
            </a:fld>
            <a:endParaRPr sz="1400" b="1" dirty="0">
              <a:solidFill>
                <a:srgbClr val="4E5F74"/>
              </a:solidFill>
            </a:endParaRPr>
          </a:p>
        </p:txBody>
      </p:sp>
      <p:sp>
        <p:nvSpPr>
          <p:cNvPr id="248" name="Google Shape;248;p2"/>
          <p:cNvSpPr/>
          <p:nvPr/>
        </p:nvSpPr>
        <p:spPr>
          <a:xfrm>
            <a:off x="11490672" y="6212057"/>
            <a:ext cx="441817" cy="417610"/>
          </a:xfrm>
          <a:prstGeom prst="donut">
            <a:avLst>
              <a:gd name="adj" fmla="val 14204"/>
            </a:avLst>
          </a:prstGeom>
          <a:solidFill>
            <a:srgbClr val="FF0000"/>
          </a:solidFill>
          <a:ln w="158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805BDD47-8EBD-46D8-A8E0-34BF0AFAAA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242" b="57539"/>
          <a:stretch/>
        </p:blipFill>
        <p:spPr>
          <a:xfrm>
            <a:off x="1997612" y="970670"/>
            <a:ext cx="9270610" cy="588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55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707</Words>
  <Application>Microsoft Office PowerPoint</Application>
  <PresentationFormat>Grand écran</PresentationFormat>
  <Paragraphs>77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6" baseType="lpstr">
      <vt:lpstr>Arial</vt:lpstr>
      <vt:lpstr>Montserrat</vt:lpstr>
      <vt:lpstr>Twentieth Century</vt:lpstr>
      <vt:lpstr>Circuit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Rimel Jabnoun</dc:creator>
  <cp:lastModifiedBy>Rimel Jabnoun</cp:lastModifiedBy>
  <cp:revision>5</cp:revision>
  <dcterms:created xsi:type="dcterms:W3CDTF">2021-08-03T16:03:10Z</dcterms:created>
  <dcterms:modified xsi:type="dcterms:W3CDTF">2021-11-16T10:14:42Z</dcterms:modified>
</cp:coreProperties>
</file>